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59" r:id="rId4"/>
    <p:sldId id="270" r:id="rId5"/>
    <p:sldId id="268" r:id="rId6"/>
    <p:sldId id="269" r:id="rId7"/>
    <p:sldId id="258" r:id="rId8"/>
    <p:sldId id="260" r:id="rId9"/>
    <p:sldId id="263" r:id="rId10"/>
    <p:sldId id="264" r:id="rId11"/>
    <p:sldId id="265" r:id="rId12"/>
    <p:sldId id="267" r:id="rId13"/>
    <p:sldId id="266" r:id="rId14"/>
    <p:sldId id="261" r:id="rId15"/>
    <p:sldId id="262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2" d="100"/>
          <a:sy n="62" d="100"/>
        </p:scale>
        <p:origin x="-127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643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11" descr="logo_bps.gif"/>
          <p:cNvPicPr>
            <a:picLocks noChangeAspect="1"/>
          </p:cNvPicPr>
          <p:nvPr/>
        </p:nvPicPr>
        <p:blipFill>
          <a:blip r:embed="rId2" cstate="print">
            <a:lum bright="20000" contrast="20000"/>
          </a:blip>
          <a:srcRect/>
          <a:stretch>
            <a:fillRect/>
          </a:stretch>
        </p:blipFill>
        <p:spPr bwMode="auto">
          <a:xfrm>
            <a:off x="76200" y="285750"/>
            <a:ext cx="766763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over.tif"/>
          <p:cNvPicPr>
            <a:picLocks/>
          </p:cNvPicPr>
          <p:nvPr/>
        </p:nvPicPr>
        <p:blipFill>
          <a:blip r:embed="rId3" cstate="print"/>
          <a:srcRect t="12498" b="83334"/>
          <a:stretch>
            <a:fillRect/>
          </a:stretch>
        </p:blipFill>
        <p:spPr bwMode="auto">
          <a:xfrm>
            <a:off x="6215063" y="596900"/>
            <a:ext cx="2928937" cy="3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8100000" algn="tr" rotWithShape="0">
              <a:srgbClr val="000000">
                <a:alpha val="39999"/>
              </a:srgbClr>
            </a:outerShd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 l="10347" t="4071" r="51558" b="34860"/>
          <a:stretch>
            <a:fillRect/>
          </a:stretch>
        </p:blipFill>
        <p:spPr bwMode="auto">
          <a:xfrm>
            <a:off x="7858125" y="4643438"/>
            <a:ext cx="12858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70E966-2AEC-4F86-A49E-5E5754C4505D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9438" y="6332538"/>
            <a:ext cx="2133600" cy="365125"/>
          </a:xfrm>
        </p:spPr>
        <p:txBody>
          <a:bodyPr/>
          <a:lstStyle>
            <a:lvl1pPr>
              <a:defRPr sz="1400" b="1" smtClean="0"/>
            </a:lvl1pPr>
          </a:lstStyle>
          <a:p>
            <a:fld id="{EDB2C4F8-45B0-4D61-A959-88BCC8FDAD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0" y="228600"/>
            <a:ext cx="533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i="1" cap="none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BPS – Statistics Indonesia</a:t>
            </a:r>
            <a:endParaRPr lang="en-US" sz="3200" b="1" i="1" cap="none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09175-9406-4149-8990-881B753F1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94432-CC5E-49BB-A697-EE860C3BF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6563" y="6357938"/>
            <a:ext cx="2133600" cy="365125"/>
          </a:xfrm>
        </p:spPr>
        <p:txBody>
          <a:bodyPr/>
          <a:lstStyle>
            <a:lvl1pPr>
              <a:defRPr sz="1400" b="1" smtClean="0"/>
            </a:lvl1pPr>
          </a:lstStyle>
          <a:p>
            <a:fld id="{F1E5B0D5-C8BB-4FDA-91FF-9A107D1BA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6B6EB-03C4-47D4-B209-9B3AB4749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CA7B47-EFBB-4591-A667-79BB64EB1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19537-71AC-4008-ADE2-D22FAAB0E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CFAEBE-036F-4521-89C1-D7CFF73B4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54632-2FDB-4580-9D77-525D3B199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EC26B-DF23-420E-8049-7A74F913B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E24047-650A-42BC-9107-41337F437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over.tif"/>
          <p:cNvPicPr>
            <a:picLocks noChangeAspect="1"/>
          </p:cNvPicPr>
          <p:nvPr/>
        </p:nvPicPr>
        <p:blipFill>
          <a:blip r:embed="rId13" cstate="print"/>
          <a:srcRect t="83334" b="12499"/>
          <a:stretch>
            <a:fillRect/>
          </a:stretch>
        </p:blipFill>
        <p:spPr>
          <a:xfrm>
            <a:off x="0" y="6572250"/>
            <a:ext cx="9144000" cy="2905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123" name="Title Placeholder 1"/>
          <p:cNvSpPr>
            <a:spLocks noGrp="1"/>
          </p:cNvSpPr>
          <p:nvPr>
            <p:ph type="title"/>
          </p:nvPr>
        </p:nvSpPr>
        <p:spPr bwMode="auto">
          <a:xfrm>
            <a:off x="500063" y="9286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512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14563"/>
            <a:ext cx="8229600" cy="391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 smtClean="0">
                <a:solidFill>
                  <a:schemeClr val="tx1">
                    <a:tint val="75000"/>
                  </a:schemeClr>
                </a:solidFill>
                <a:latin typeface="+mn-lt"/>
                <a:cs typeface="Arial" charset="0"/>
              </a:defRPr>
            </a:lvl1pPr>
          </a:lstStyle>
          <a:p>
            <a:fld id="{594845E2-3A00-4373-B1A2-1EA99D6F6A4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128" name="Picture 2"/>
          <p:cNvPicPr>
            <a:picLocks noChangeAspect="1" noChangeArrowheads="1"/>
          </p:cNvPicPr>
          <p:nvPr/>
        </p:nvPicPr>
        <p:blipFill>
          <a:blip r:embed="rId14" cstate="print"/>
          <a:srcRect l="10347" t="4071" r="47325" b="34860"/>
          <a:stretch>
            <a:fillRect/>
          </a:stretch>
        </p:blipFill>
        <p:spPr bwMode="auto">
          <a:xfrm>
            <a:off x="8429625" y="5505450"/>
            <a:ext cx="7143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0" y="6596575"/>
            <a:ext cx="9144000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cap="all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Black" pitchFamily="34" charset="0"/>
                <a:cs typeface="Arial" charset="0"/>
              </a:rPr>
              <a:t>DATA MENCERDASKAN BANGSA</a:t>
            </a: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rial" charset="0"/>
            </a:endParaRPr>
          </a:p>
        </p:txBody>
      </p:sp>
      <p:pic>
        <p:nvPicPr>
          <p:cNvPr id="5130" name="Picture 11" descr="logo_bps.gif"/>
          <p:cNvPicPr>
            <a:picLocks noChangeAspect="1"/>
          </p:cNvPicPr>
          <p:nvPr/>
        </p:nvPicPr>
        <p:blipFill>
          <a:blip r:embed="rId15" cstate="print">
            <a:lum bright="20000" contrast="20000"/>
          </a:blip>
          <a:srcRect/>
          <a:stretch>
            <a:fillRect/>
          </a:stretch>
        </p:blipFill>
        <p:spPr bwMode="auto">
          <a:xfrm>
            <a:off x="76200" y="285750"/>
            <a:ext cx="766763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over.tif"/>
          <p:cNvPicPr>
            <a:picLocks/>
          </p:cNvPicPr>
          <p:nvPr/>
        </p:nvPicPr>
        <p:blipFill>
          <a:blip r:embed="rId16" cstate="print"/>
          <a:srcRect t="12498" b="83334"/>
          <a:stretch>
            <a:fillRect/>
          </a:stretch>
        </p:blipFill>
        <p:spPr bwMode="auto">
          <a:xfrm>
            <a:off x="6215063" y="596900"/>
            <a:ext cx="2928937" cy="3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8100000" algn="tr" rotWithShape="0">
              <a:srgbClr val="000000">
                <a:alpha val="39999"/>
              </a:srgbClr>
            </a:outerShdw>
          </a:effectLst>
        </p:spPr>
      </p:pic>
      <p:sp>
        <p:nvSpPr>
          <p:cNvPr id="13" name="Rectangle 12"/>
          <p:cNvSpPr/>
          <p:nvPr/>
        </p:nvSpPr>
        <p:spPr>
          <a:xfrm>
            <a:off x="762000" y="228600"/>
            <a:ext cx="533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i="1" cap="none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BPS – Statistics Indonesia</a:t>
            </a:r>
            <a:endParaRPr lang="en-US" sz="3200" b="1" i="1" cap="none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GDP by Type of Expenditure</a:t>
            </a:r>
          </a:p>
        </p:txBody>
      </p:sp>
      <p:sp>
        <p:nvSpPr>
          <p:cNvPr id="2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Buyung</a:t>
            </a:r>
            <a:r>
              <a:rPr lang="en-US" dirty="0" smtClean="0"/>
              <a:t> </a:t>
            </a:r>
            <a:r>
              <a:rPr lang="en-US" dirty="0" err="1" smtClean="0"/>
              <a:t>Airlangga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What is social transfer in kind? </a:t>
            </a:r>
            <a:endParaRPr lang="en-US"/>
          </a:p>
        </p:txBody>
      </p:sp>
      <p:sp>
        <p:nvSpPr>
          <p:cNvPr id="14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42910" y="2357430"/>
            <a:ext cx="7772400" cy="4114800"/>
          </a:xfrm>
        </p:spPr>
        <p:txBody>
          <a:bodyPr/>
          <a:lstStyle/>
          <a:p>
            <a:r>
              <a:rPr lang="en-US" sz="2800" dirty="0"/>
              <a:t>The value of general government consumption expenditure which benefits individual household or its members</a:t>
            </a:r>
          </a:p>
          <a:p>
            <a:r>
              <a:rPr lang="en-US" sz="2800" dirty="0"/>
              <a:t>The total value of consumption expenditure of NPISH</a:t>
            </a:r>
          </a:p>
          <a:p>
            <a:r>
              <a:rPr lang="en-US" sz="2800" dirty="0"/>
              <a:t>This is a transfer of services or goods for which the general government and NPISH has   recorded as part of their consumption expenditure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What is social transfer in kind? </a:t>
            </a:r>
            <a:endParaRPr lang="en-US"/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71472" y="2285992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value of social transfer in kind is recorded in resource side of redistribution of income account of household and as use in use of adjusted disposable income of household.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social transfer in kind is subtracted from general government and NPISH final consumption expenditure to derive the actual final consumption of general government and NPISH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What is social transfer in kind? </a:t>
            </a:r>
            <a:endParaRPr lang="en-US"/>
          </a:p>
        </p:txBody>
      </p:sp>
      <p:sp>
        <p:nvSpPr>
          <p:cNvPr id="174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42910" y="2000240"/>
            <a:ext cx="7772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The expenditure of government and NPISH that are classified under social transfer in kind includes: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health services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Education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Culture, </a:t>
            </a:r>
            <a:r>
              <a:rPr lang="en-US" sz="2400" dirty="0" err="1"/>
              <a:t>religion,social</a:t>
            </a:r>
            <a:r>
              <a:rPr lang="en-US" sz="2400" dirty="0"/>
              <a:t> security and welfare services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housing and refuse collection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also includes purchases of goods or services of government that is directly provided to households not included in GO of any of general government production activities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Example on how to treat social transfer in kind</a:t>
            </a:r>
            <a:endParaRPr lang="en-US"/>
          </a:p>
        </p:txBody>
      </p:sp>
      <p:sp>
        <p:nvSpPr>
          <p:cNvPr id="163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57158" y="2071678"/>
            <a:ext cx="8305800" cy="426720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</a:pPr>
            <a:r>
              <a:rPr lang="en-US" sz="2800" dirty="0" err="1">
                <a:solidFill>
                  <a:schemeClr val="hlink"/>
                </a:solidFill>
              </a:rPr>
              <a:t>Example:</a:t>
            </a:r>
            <a:r>
              <a:rPr lang="en-US" sz="2400" dirty="0" err="1"/>
              <a:t>Government</a:t>
            </a:r>
            <a:r>
              <a:rPr lang="en-US" sz="2400" dirty="0"/>
              <a:t> spent 50 million on the state university. The record showed there was a revenue of 12 million from tuition, sale of books, and other services provided to the public. The  treatment would be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 dirty="0">
                <a:solidFill>
                  <a:schemeClr val="hlink"/>
                </a:solidFill>
              </a:rPr>
              <a:t>Household consumption expenditure = 12 million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 dirty="0">
                <a:solidFill>
                  <a:srgbClr val="009900"/>
                </a:solidFill>
              </a:rPr>
              <a:t>Government consumption expenditure= 50 – 12 = 38 million 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dirty="0"/>
              <a:t>Government consumption expenditure for education is social transfer in kind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 dirty="0">
                <a:solidFill>
                  <a:srgbClr val="009900"/>
                </a:solidFill>
              </a:rPr>
              <a:t>Social transfer in kind = 38 million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 dirty="0">
                <a:solidFill>
                  <a:srgbClr val="009900"/>
                </a:solidFill>
              </a:rPr>
              <a:t>Household adjusted income + 38 million and </a:t>
            </a:r>
            <a:r>
              <a:rPr lang="en-US" sz="2400" dirty="0">
                <a:solidFill>
                  <a:schemeClr val="hlink"/>
                </a:solidFill>
              </a:rPr>
              <a:t>household actual final consumption = 12+ 38 = 50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household consumption expenditure?</a:t>
            </a:r>
          </a:p>
        </p:txBody>
      </p:sp>
      <p:sp>
        <p:nvSpPr>
          <p:cNvPr id="10246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>
          <a:xfrm>
            <a:off x="428596" y="2000240"/>
            <a:ext cx="4038600" cy="4525963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u="sng" dirty="0"/>
              <a:t>U</a:t>
            </a:r>
            <a:r>
              <a:rPr lang="en-US" dirty="0"/>
              <a:t>se</a:t>
            </a:r>
          </a:p>
          <a:p>
            <a:r>
              <a:rPr lang="en-US" dirty="0"/>
              <a:t>Household consumption expenditure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chemeClr val="hlink"/>
                </a:solidFill>
              </a:rPr>
              <a:t>Household Saving</a:t>
            </a:r>
          </a:p>
          <a:p>
            <a:endParaRPr lang="en-US" dirty="0">
              <a:solidFill>
                <a:schemeClr val="hlink"/>
              </a:solidFill>
            </a:endParaRPr>
          </a:p>
        </p:txBody>
      </p:sp>
      <p:sp>
        <p:nvSpPr>
          <p:cNvPr id="10247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sz="half" idx="2"/>
          </p:nvPr>
        </p:nvSpPr>
        <p:spPr>
          <a:xfrm>
            <a:off x="4643438" y="2000240"/>
            <a:ext cx="4038600" cy="4525963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u="sng"/>
              <a:t>Resources</a:t>
            </a:r>
          </a:p>
          <a:p>
            <a:r>
              <a:rPr lang="en-US"/>
              <a:t>Disposable Income</a:t>
            </a:r>
          </a:p>
          <a:p>
            <a:pPr lvl="1"/>
            <a:r>
              <a:rPr lang="en-US"/>
              <a:t>Compensation</a:t>
            </a:r>
          </a:p>
          <a:p>
            <a:pPr lvl="1"/>
            <a:r>
              <a:rPr lang="en-US"/>
              <a:t>Property income</a:t>
            </a:r>
          </a:p>
          <a:p>
            <a:pPr lvl="1"/>
            <a:r>
              <a:rPr lang="en-US"/>
              <a:t>Current transfer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are household actual final consumption?</a:t>
            </a:r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>
          <a:xfrm>
            <a:off x="609600" y="2214554"/>
            <a:ext cx="4114800" cy="4186246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u="sng"/>
              <a:t>U</a:t>
            </a:r>
            <a:r>
              <a:rPr lang="en-US"/>
              <a:t>se</a:t>
            </a:r>
          </a:p>
          <a:p>
            <a:r>
              <a:rPr lang="en-US">
                <a:solidFill>
                  <a:schemeClr val="tx2"/>
                </a:solidFill>
              </a:rPr>
              <a:t>Actual household consumption</a:t>
            </a:r>
          </a:p>
          <a:p>
            <a:pPr lvl="1"/>
            <a:r>
              <a:rPr lang="en-US"/>
              <a:t>Household consumption expenditure</a:t>
            </a:r>
          </a:p>
          <a:p>
            <a:pPr lvl="1"/>
            <a:r>
              <a:rPr lang="en-US"/>
              <a:t>Individual consumption expenditure of government and NPISH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  </a:t>
            </a:r>
            <a:r>
              <a:rPr lang="en-US">
                <a:solidFill>
                  <a:srgbClr val="009900"/>
                </a:solidFill>
              </a:rPr>
              <a:t>( social transfer in kind) </a:t>
            </a:r>
          </a:p>
          <a:p>
            <a:r>
              <a:rPr lang="en-US" sz="2400">
                <a:solidFill>
                  <a:schemeClr val="hlink"/>
                </a:solidFill>
              </a:rPr>
              <a:t>Household Saving</a:t>
            </a:r>
          </a:p>
          <a:p>
            <a:endParaRPr lang="en-US" sz="2400">
              <a:solidFill>
                <a:schemeClr val="hlink"/>
              </a:solidFill>
            </a:endParaRPr>
          </a:p>
        </p:txBody>
      </p:sp>
      <p:sp>
        <p:nvSpPr>
          <p:cNvPr id="12292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sz="half" idx="2"/>
          </p:nvPr>
        </p:nvSpPr>
        <p:spPr>
          <a:xfrm>
            <a:off x="4724400" y="2214554"/>
            <a:ext cx="3962400" cy="4262446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u="sng"/>
              <a:t>Resources</a:t>
            </a:r>
          </a:p>
          <a:p>
            <a:r>
              <a:rPr lang="en-US">
                <a:solidFill>
                  <a:schemeClr val="tx2"/>
                </a:solidFill>
              </a:rPr>
              <a:t>Adjusted disposable income</a:t>
            </a:r>
          </a:p>
          <a:p>
            <a:pPr lvl="1"/>
            <a:r>
              <a:rPr lang="en-US"/>
              <a:t>Household disposable income</a:t>
            </a:r>
          </a:p>
          <a:p>
            <a:pPr lvl="1"/>
            <a:r>
              <a:rPr lang="en-US"/>
              <a:t>Government and NPISH social transfer in kind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are NPISH consumption expenditure?</a:t>
            </a:r>
          </a:p>
        </p:txBody>
      </p:sp>
      <p:sp>
        <p:nvSpPr>
          <p:cNvPr id="22533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The value of services of NPISH less the sale or receipt from goods and services</a:t>
            </a:r>
          </a:p>
          <a:p>
            <a:r>
              <a:rPr lang="en-US" sz="2800"/>
              <a:t>Expenditure is generally funded through donations, current transfers, property income and operating surplus of market establishment of NPISH</a:t>
            </a:r>
          </a:p>
          <a:p>
            <a:r>
              <a:rPr lang="en-US" sz="2800"/>
              <a:t>All expenditure of NPISH are taken as individual consumption expenditure and is social transfer in kind to households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42910" y="5387975"/>
            <a:ext cx="7772400" cy="1470025"/>
          </a:xfrm>
        </p:spPr>
        <p:txBody>
          <a:bodyPr/>
          <a:lstStyle/>
          <a:p>
            <a:r>
              <a:rPr lang="en-AU" b="1" dirty="0" smtClean="0"/>
              <a:t>Thank you</a:t>
            </a:r>
            <a:endParaRPr lang="en-AU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5837" y="1142984"/>
            <a:ext cx="6705885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GDP by expenditure?</a:t>
            </a:r>
          </a:p>
        </p:txBody>
      </p:sp>
      <p:sp>
        <p:nvSpPr>
          <p:cNvPr id="71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Show demand for goods and services</a:t>
            </a:r>
          </a:p>
          <a:p>
            <a:r>
              <a:rPr lang="en-US"/>
              <a:t>Stimulus to the economy</a:t>
            </a:r>
          </a:p>
          <a:p>
            <a:r>
              <a:rPr lang="en-US"/>
              <a:t>Use of supply of goods and services</a:t>
            </a:r>
          </a:p>
          <a:p>
            <a:r>
              <a:rPr lang="en-US"/>
              <a:t>Link to welfare and production capacity</a:t>
            </a:r>
          </a:p>
          <a:p>
            <a:r>
              <a:rPr lang="en-US"/>
              <a:t>Link with the rest of the world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What are the type of expenditure?</a:t>
            </a:r>
          </a:p>
        </p:txBody>
      </p:sp>
      <p:sp>
        <p:nvSpPr>
          <p:cNvPr id="8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Final consumption expenditure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Households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General government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Non profit institutions serving households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Gross domestic capital formation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Fixed assets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Inventory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Valuables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Net export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Export of goods and services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Import of goods and services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What are final consumption  expenditure?</a:t>
            </a:r>
          </a:p>
        </p:txBody>
      </p:sp>
      <p:sp>
        <p:nvSpPr>
          <p:cNvPr id="21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14348" y="2133600"/>
            <a:ext cx="7772400" cy="4724400"/>
          </a:xfrm>
        </p:spPr>
        <p:txBody>
          <a:bodyPr/>
          <a:lstStyle/>
          <a:p>
            <a:r>
              <a:rPr lang="en-US" dirty="0"/>
              <a:t>Expenditure on goods and services by consumer institutions</a:t>
            </a:r>
          </a:p>
          <a:p>
            <a:pPr lvl="1"/>
            <a:r>
              <a:rPr lang="en-US" dirty="0">
                <a:solidFill>
                  <a:srgbClr val="009900"/>
                </a:solidFill>
              </a:rPr>
              <a:t>General government</a:t>
            </a:r>
          </a:p>
          <a:p>
            <a:pPr lvl="1"/>
            <a:r>
              <a:rPr lang="en-US" dirty="0">
                <a:solidFill>
                  <a:srgbClr val="009900"/>
                </a:solidFill>
              </a:rPr>
              <a:t>Households</a:t>
            </a:r>
          </a:p>
          <a:p>
            <a:pPr lvl="1"/>
            <a:r>
              <a:rPr lang="en-US" dirty="0">
                <a:solidFill>
                  <a:srgbClr val="009900"/>
                </a:solidFill>
              </a:rPr>
              <a:t>Non profit institutions serving households</a:t>
            </a:r>
          </a:p>
          <a:p>
            <a:r>
              <a:rPr lang="en-US" dirty="0"/>
              <a:t>Consumption expenditure on goods and services from supply of goods and services in the economy during the period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General government consumption </a:t>
            </a:r>
            <a:r>
              <a:rPr lang="en-US" sz="4000" dirty="0" smtClean="0"/>
              <a:t>expenditure</a:t>
            </a:r>
            <a:endParaRPr lang="en-US" sz="4000" dirty="0"/>
          </a:p>
        </p:txBody>
      </p:sp>
      <p:sp>
        <p:nvSpPr>
          <p:cNvPr id="1843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85786" y="2057400"/>
            <a:ext cx="7848600" cy="4800600"/>
          </a:xfrm>
        </p:spPr>
        <p:txBody>
          <a:bodyPr/>
          <a:lstStyle/>
          <a:p>
            <a:r>
              <a:rPr lang="en-US" dirty="0"/>
              <a:t>Includes</a:t>
            </a:r>
          </a:p>
          <a:p>
            <a:pPr lvl="1"/>
            <a:r>
              <a:rPr lang="en-US" dirty="0"/>
              <a:t>Output of all activities of general government units(GO) less sale and receipt from services(S) plus purchases directly given to households(ST)</a:t>
            </a:r>
          </a:p>
          <a:p>
            <a:pPr lvl="1">
              <a:buFont typeface="Wingdings" pitchFamily="2" charset="2"/>
              <a:buNone/>
            </a:pPr>
            <a:r>
              <a:rPr lang="en-US" dirty="0">
                <a:solidFill>
                  <a:srgbClr val="009900"/>
                </a:solidFill>
              </a:rPr>
              <a:t>GCE = GO – S + ST</a:t>
            </a:r>
          </a:p>
          <a:p>
            <a:r>
              <a:rPr lang="en-US" dirty="0"/>
              <a:t>Classified as:</a:t>
            </a:r>
          </a:p>
          <a:p>
            <a:pPr lvl="1"/>
            <a:r>
              <a:rPr lang="en-US" dirty="0"/>
              <a:t>Collective </a:t>
            </a:r>
          </a:p>
          <a:p>
            <a:pPr lvl="1"/>
            <a:r>
              <a:rPr lang="en-US" dirty="0"/>
              <a:t>Individual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government consumption expenditure</a:t>
            </a:r>
          </a:p>
        </p:txBody>
      </p:sp>
      <p:sp>
        <p:nvSpPr>
          <p:cNvPr id="20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14348" y="1928802"/>
            <a:ext cx="7772400" cy="467679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Collective consumption expenditure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 rivalry in acquisition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Not passive delivery, no explicit agreement between recipient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Can be delivered simultaneously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Individual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Acquisition and use by individual household or member of household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Agreement between recipient and providers on the provision of goods or service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Goods and services provided to one individual or small group precludes provision to others.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are household consumption expenditure?</a:t>
            </a:r>
          </a:p>
        </p:txBody>
      </p:sp>
      <p:sp>
        <p:nvSpPr>
          <p:cNvPr id="10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85786" y="2857496"/>
            <a:ext cx="7772400" cy="5105400"/>
          </a:xfrm>
        </p:spPr>
        <p:txBody>
          <a:bodyPr/>
          <a:lstStyle/>
          <a:p>
            <a:r>
              <a:rPr lang="en-US" dirty="0"/>
              <a:t>Households final consumption expenditure</a:t>
            </a:r>
          </a:p>
          <a:p>
            <a:pPr lvl="1"/>
            <a:r>
              <a:rPr lang="en-US" dirty="0"/>
              <a:t>Goods and services acquired/use/ consumed for well being of the members</a:t>
            </a:r>
          </a:p>
          <a:p>
            <a:pPr lvl="2"/>
            <a:r>
              <a:rPr lang="en-US" dirty="0"/>
              <a:t>Food, clothing, housing, transport, education, health, personal needs, other miscellaneous expenditure</a:t>
            </a:r>
          </a:p>
          <a:p>
            <a:pPr lvl="1"/>
            <a:r>
              <a:rPr lang="en-US" dirty="0"/>
              <a:t>Purchased, own produced, barter, gifts,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What are household consumption </a:t>
            </a:r>
            <a:r>
              <a:rPr lang="en-US" sz="3600" dirty="0" smtClean="0"/>
              <a:t>expenditure?</a:t>
            </a:r>
            <a:endParaRPr lang="en-US" dirty="0"/>
          </a:p>
        </p:txBody>
      </p:sp>
      <p:sp>
        <p:nvSpPr>
          <p:cNvPr id="922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Classified according to use of the </a:t>
            </a:r>
            <a:r>
              <a:rPr lang="en-US" sz="2800" dirty="0" smtClean="0"/>
              <a:t>product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Limited only to flow of goods and service which comes from production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household consumption expenditure is also an entry in the use of income account of the  households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It is classified according to COICOP               (classification of individual consumption by purpose)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What is actual final consumption of  household? </a:t>
            </a:r>
            <a:endParaRPr lang="en-US"/>
          </a:p>
        </p:txBody>
      </p:sp>
      <p:sp>
        <p:nvSpPr>
          <p:cNvPr id="13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value of goods and services that the household consumed or use.</a:t>
            </a:r>
          </a:p>
          <a:p>
            <a:r>
              <a:rPr lang="en-US"/>
              <a:t>This includes:</a:t>
            </a:r>
          </a:p>
          <a:p>
            <a:pPr lvl="1"/>
            <a:r>
              <a:rPr lang="en-US"/>
              <a:t>Household consumption expenditure</a:t>
            </a:r>
          </a:p>
          <a:p>
            <a:pPr lvl="1"/>
            <a:r>
              <a:rPr lang="en-US"/>
              <a:t>Social transfer in kind from general government and non profit institutions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p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bps</Template>
  <TotalTime>880</TotalTime>
  <Words>765</Words>
  <Application>Microsoft PowerPoint</Application>
  <PresentationFormat>On-screen Show (4:3)</PresentationFormat>
  <Paragraphs>107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bps</vt:lpstr>
      <vt:lpstr>GDP by Type of Expenditure</vt:lpstr>
      <vt:lpstr>Why GDP by expenditure?</vt:lpstr>
      <vt:lpstr>What are the type of expenditure?</vt:lpstr>
      <vt:lpstr>What are final consumption  expenditure?</vt:lpstr>
      <vt:lpstr>General government consumption expenditure</vt:lpstr>
      <vt:lpstr>General government consumption expenditure</vt:lpstr>
      <vt:lpstr>What are household consumption expenditure?</vt:lpstr>
      <vt:lpstr>What are household consumption expenditure?</vt:lpstr>
      <vt:lpstr>What is actual final consumption of  household? </vt:lpstr>
      <vt:lpstr>What is social transfer in kind? </vt:lpstr>
      <vt:lpstr>What is social transfer in kind? </vt:lpstr>
      <vt:lpstr>What is social transfer in kind? </vt:lpstr>
      <vt:lpstr>Example on how to treat social transfer in kind</vt:lpstr>
      <vt:lpstr>What are household consumption expenditure?</vt:lpstr>
      <vt:lpstr>What are household actual final consumption?</vt:lpstr>
      <vt:lpstr>What are NPISH consumption expenditure?</vt:lpstr>
      <vt:lpstr>Thank you</vt:lpstr>
    </vt:vector>
  </TitlesOfParts>
  <Company>SIAP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GDP by Type of Expenditure</dc:title>
  <dc:creator>Guest Lecturer</dc:creator>
  <cp:lastModifiedBy>etjih</cp:lastModifiedBy>
  <cp:revision>9</cp:revision>
  <dcterms:created xsi:type="dcterms:W3CDTF">2002-02-26T04:08:59Z</dcterms:created>
  <dcterms:modified xsi:type="dcterms:W3CDTF">2011-10-03T07:45:07Z</dcterms:modified>
</cp:coreProperties>
</file>